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CA" dirty="0" smtClean="0"/>
              <a:t>Three Models of Light</a:t>
            </a:r>
            <a:endParaRPr lang="en-CA" dirty="0"/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2286000" y="2133600"/>
            <a:ext cx="44196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2362200" y="3352800"/>
            <a:ext cx="4114800" cy="457200"/>
            <a:chOff x="5570" y="556"/>
            <a:chExt cx="3105" cy="461"/>
          </a:xfrm>
        </p:grpSpPr>
        <p:grpSp>
          <p:nvGrpSpPr>
            <p:cNvPr id="1028" name="Group 4"/>
            <p:cNvGrpSpPr>
              <a:grpSpLocks/>
            </p:cNvGrpSpPr>
            <p:nvPr/>
          </p:nvGrpSpPr>
          <p:grpSpPr bwMode="auto">
            <a:xfrm>
              <a:off x="5570" y="556"/>
              <a:ext cx="1555" cy="461"/>
              <a:chOff x="2070" y="9315"/>
              <a:chExt cx="7560" cy="2310"/>
            </a:xfrm>
          </p:grpSpPr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2070" y="9315"/>
                <a:ext cx="3780" cy="2310"/>
                <a:chOff x="2070" y="9315"/>
                <a:chExt cx="3780" cy="2310"/>
              </a:xfrm>
            </p:grpSpPr>
            <p:grpSp>
              <p:nvGrpSpPr>
                <p:cNvPr id="1030" name="Group 6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3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32" name="Arc 8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33" name="Arc 9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34" name="Group 10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35" name="Arc 11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36" name="Arc 12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1037" name="Group 13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3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39" name="Arc 15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40" name="Arc 16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41" name="Group 17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42" name="Arc 18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43" name="Arc 19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1044" name="Group 20"/>
              <p:cNvGrpSpPr>
                <a:grpSpLocks/>
              </p:cNvGrpSpPr>
              <p:nvPr/>
            </p:nvGrpSpPr>
            <p:grpSpPr bwMode="auto">
              <a:xfrm>
                <a:off x="5850" y="9315"/>
                <a:ext cx="3780" cy="2310"/>
                <a:chOff x="2070" y="9315"/>
                <a:chExt cx="3780" cy="2310"/>
              </a:xfrm>
            </p:grpSpPr>
            <p:grpSp>
              <p:nvGrpSpPr>
                <p:cNvPr id="1045" name="Group 21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46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47" name="Arc 23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48" name="Arc 24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49" name="Group 25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50" name="Arc 26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51" name="Arc 27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1052" name="Group 28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53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54" name="Arc 30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55" name="Arc 31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56" name="Group 32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57" name="Arc 33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58" name="Arc 34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  <p:grpSp>
          <p:nvGrpSpPr>
            <p:cNvPr id="1059" name="Group 35"/>
            <p:cNvGrpSpPr>
              <a:grpSpLocks/>
            </p:cNvGrpSpPr>
            <p:nvPr/>
          </p:nvGrpSpPr>
          <p:grpSpPr bwMode="auto">
            <a:xfrm>
              <a:off x="7120" y="556"/>
              <a:ext cx="1555" cy="461"/>
              <a:chOff x="2070" y="9315"/>
              <a:chExt cx="7560" cy="2310"/>
            </a:xfrm>
          </p:grpSpPr>
          <p:grpSp>
            <p:nvGrpSpPr>
              <p:cNvPr id="1060" name="Group 36"/>
              <p:cNvGrpSpPr>
                <a:grpSpLocks/>
              </p:cNvGrpSpPr>
              <p:nvPr/>
            </p:nvGrpSpPr>
            <p:grpSpPr bwMode="auto">
              <a:xfrm>
                <a:off x="2070" y="9315"/>
                <a:ext cx="3780" cy="2310"/>
                <a:chOff x="2070" y="9315"/>
                <a:chExt cx="3780" cy="2310"/>
              </a:xfrm>
            </p:grpSpPr>
            <p:grpSp>
              <p:nvGrpSpPr>
                <p:cNvPr id="1061" name="Group 37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62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63" name="Arc 39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64" name="Arc 40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65" name="Group 41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66" name="Arc 42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67" name="Arc 43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1068" name="Group 44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6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70" name="Arc 46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71" name="Arc 47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72" name="Group 48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73" name="Arc 49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74" name="Arc 50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1075" name="Group 51"/>
              <p:cNvGrpSpPr>
                <a:grpSpLocks/>
              </p:cNvGrpSpPr>
              <p:nvPr/>
            </p:nvGrpSpPr>
            <p:grpSpPr bwMode="auto">
              <a:xfrm>
                <a:off x="5850" y="9315"/>
                <a:ext cx="3780" cy="2310"/>
                <a:chOff x="2070" y="9315"/>
                <a:chExt cx="3780" cy="2310"/>
              </a:xfrm>
            </p:grpSpPr>
            <p:grpSp>
              <p:nvGrpSpPr>
                <p:cNvPr id="1076" name="Group 52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7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78" name="Arc 54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79" name="Arc 55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80" name="Group 56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81" name="Arc 57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82" name="Arc 58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1083" name="Group 59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08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085" name="Arc 61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86" name="Arc 62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087" name="Group 63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088" name="Arc 64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089" name="Arc 65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</p:grpSp>
      <p:grpSp>
        <p:nvGrpSpPr>
          <p:cNvPr id="1090" name="Group 66"/>
          <p:cNvGrpSpPr>
            <a:grpSpLocks/>
          </p:cNvGrpSpPr>
          <p:nvPr/>
        </p:nvGrpSpPr>
        <p:grpSpPr bwMode="auto">
          <a:xfrm>
            <a:off x="3276600" y="4495800"/>
            <a:ext cx="2286000" cy="1295400"/>
            <a:chOff x="3391" y="9900"/>
            <a:chExt cx="2554" cy="1425"/>
          </a:xfrm>
        </p:grpSpPr>
        <p:grpSp>
          <p:nvGrpSpPr>
            <p:cNvPr id="1091" name="Group 67"/>
            <p:cNvGrpSpPr>
              <a:grpSpLocks/>
            </p:cNvGrpSpPr>
            <p:nvPr/>
          </p:nvGrpSpPr>
          <p:grpSpPr bwMode="auto">
            <a:xfrm>
              <a:off x="4929" y="10377"/>
              <a:ext cx="378" cy="948"/>
              <a:chOff x="2985" y="9315"/>
              <a:chExt cx="975" cy="2310"/>
            </a:xfrm>
          </p:grpSpPr>
          <p:sp>
            <p:nvSpPr>
              <p:cNvPr id="1092" name="Arc 68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93" name="Arc 69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094" name="Group 70"/>
            <p:cNvGrpSpPr>
              <a:grpSpLocks/>
            </p:cNvGrpSpPr>
            <p:nvPr/>
          </p:nvGrpSpPr>
          <p:grpSpPr bwMode="auto">
            <a:xfrm flipH="1">
              <a:off x="4629" y="9900"/>
              <a:ext cx="300" cy="1425"/>
              <a:chOff x="2985" y="9315"/>
              <a:chExt cx="975" cy="2310"/>
            </a:xfrm>
          </p:grpSpPr>
          <p:sp>
            <p:nvSpPr>
              <p:cNvPr id="1095" name="Arc 71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96" name="Arc 72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097" name="Group 73"/>
            <p:cNvGrpSpPr>
              <a:grpSpLocks/>
            </p:cNvGrpSpPr>
            <p:nvPr/>
          </p:nvGrpSpPr>
          <p:grpSpPr bwMode="auto">
            <a:xfrm>
              <a:off x="5626" y="10590"/>
              <a:ext cx="319" cy="373"/>
              <a:chOff x="2985" y="9315"/>
              <a:chExt cx="975" cy="2310"/>
            </a:xfrm>
          </p:grpSpPr>
          <p:sp>
            <p:nvSpPr>
              <p:cNvPr id="1098" name="Arc 74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099" name="Arc 75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100" name="Group 76"/>
            <p:cNvGrpSpPr>
              <a:grpSpLocks/>
            </p:cNvGrpSpPr>
            <p:nvPr/>
          </p:nvGrpSpPr>
          <p:grpSpPr bwMode="auto">
            <a:xfrm flipH="1">
              <a:off x="5307" y="10377"/>
              <a:ext cx="314" cy="586"/>
              <a:chOff x="2985" y="9315"/>
              <a:chExt cx="975" cy="2310"/>
            </a:xfrm>
          </p:grpSpPr>
          <p:sp>
            <p:nvSpPr>
              <p:cNvPr id="1101" name="Arc 77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02" name="Arc 78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103" name="Group 79"/>
            <p:cNvGrpSpPr>
              <a:grpSpLocks/>
            </p:cNvGrpSpPr>
            <p:nvPr/>
          </p:nvGrpSpPr>
          <p:grpSpPr bwMode="auto">
            <a:xfrm>
              <a:off x="4310" y="9900"/>
              <a:ext cx="319" cy="1425"/>
              <a:chOff x="2985" y="9315"/>
              <a:chExt cx="975" cy="2310"/>
            </a:xfrm>
          </p:grpSpPr>
          <p:sp>
            <p:nvSpPr>
              <p:cNvPr id="1104" name="Arc 80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05" name="Arc 81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106" name="Group 82"/>
            <p:cNvGrpSpPr>
              <a:grpSpLocks/>
            </p:cNvGrpSpPr>
            <p:nvPr/>
          </p:nvGrpSpPr>
          <p:grpSpPr bwMode="auto">
            <a:xfrm flipH="1">
              <a:off x="4010" y="10377"/>
              <a:ext cx="300" cy="948"/>
              <a:chOff x="2985" y="9315"/>
              <a:chExt cx="975" cy="2310"/>
            </a:xfrm>
          </p:grpSpPr>
          <p:sp>
            <p:nvSpPr>
              <p:cNvPr id="1107" name="Arc 83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08" name="Arc 84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109" name="Group 85"/>
            <p:cNvGrpSpPr>
              <a:grpSpLocks/>
            </p:cNvGrpSpPr>
            <p:nvPr/>
          </p:nvGrpSpPr>
          <p:grpSpPr bwMode="auto">
            <a:xfrm>
              <a:off x="3691" y="10377"/>
              <a:ext cx="319" cy="529"/>
              <a:chOff x="2985" y="9315"/>
              <a:chExt cx="975" cy="2310"/>
            </a:xfrm>
          </p:grpSpPr>
          <p:sp>
            <p:nvSpPr>
              <p:cNvPr id="1110" name="Arc 86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11" name="Arc 87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112" name="Group 88"/>
            <p:cNvGrpSpPr>
              <a:grpSpLocks/>
            </p:cNvGrpSpPr>
            <p:nvPr/>
          </p:nvGrpSpPr>
          <p:grpSpPr bwMode="auto">
            <a:xfrm flipH="1">
              <a:off x="3391" y="10579"/>
              <a:ext cx="300" cy="327"/>
              <a:chOff x="2985" y="9315"/>
              <a:chExt cx="975" cy="2310"/>
            </a:xfrm>
          </p:grpSpPr>
          <p:sp>
            <p:nvSpPr>
              <p:cNvPr id="1113" name="Arc 89"/>
              <p:cNvSpPr>
                <a:spLocks/>
              </p:cNvSpPr>
              <p:nvPr/>
            </p:nvSpPr>
            <p:spPr bwMode="auto">
              <a:xfrm flipV="1">
                <a:off x="2985" y="10605"/>
                <a:ext cx="495" cy="10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114" name="Arc 90"/>
              <p:cNvSpPr>
                <a:spLocks/>
              </p:cNvSpPr>
              <p:nvPr/>
            </p:nvSpPr>
            <p:spPr bwMode="auto">
              <a:xfrm flipH="1">
                <a:off x="3480" y="9315"/>
                <a:ext cx="480" cy="129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CA" dirty="0" smtClean="0"/>
              <a:t>Part 1: The Ray Model of Light</a:t>
            </a:r>
            <a:endParaRPr lang="en-CA" dirty="0"/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2209800" y="4114800"/>
            <a:ext cx="44196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534400" cy="20574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Laser light is </a:t>
            </a:r>
            <a:r>
              <a:rPr lang="en-CA" dirty="0" smtClean="0">
                <a:solidFill>
                  <a:schemeClr val="tx1"/>
                </a:solidFill>
              </a:rPr>
              <a:t>shone on a </a:t>
            </a:r>
            <a:r>
              <a:rPr lang="en-CA" dirty="0" smtClean="0">
                <a:solidFill>
                  <a:schemeClr val="tx1"/>
                </a:solidFill>
              </a:rPr>
              <a:t>wall. You </a:t>
            </a:r>
            <a:r>
              <a:rPr lang="en-CA" dirty="0" smtClean="0">
                <a:solidFill>
                  <a:schemeClr val="tx1"/>
                </a:solidFill>
              </a:rPr>
              <a:t>can see a </a:t>
            </a:r>
            <a:r>
              <a:rPr lang="en-CA" dirty="0" smtClean="0">
                <a:solidFill>
                  <a:schemeClr val="tx1"/>
                </a:solidFill>
              </a:rPr>
              <a:t>spot </a:t>
            </a:r>
            <a:r>
              <a:rPr lang="en-CA" dirty="0" smtClean="0">
                <a:solidFill>
                  <a:schemeClr val="tx1"/>
                </a:solidFill>
              </a:rPr>
              <a:t>of </a:t>
            </a:r>
            <a:r>
              <a:rPr lang="en-CA" dirty="0" smtClean="0">
                <a:solidFill>
                  <a:schemeClr val="tx1"/>
                </a:solidFill>
              </a:rPr>
              <a:t>light on the wall, but </a:t>
            </a:r>
            <a:r>
              <a:rPr lang="en-CA" dirty="0" smtClean="0">
                <a:solidFill>
                  <a:schemeClr val="tx1"/>
                </a:solidFill>
              </a:rPr>
              <a:t>you can’t see anything between the pointer and the </a:t>
            </a:r>
            <a:r>
              <a:rPr lang="en-CA" dirty="0" smtClean="0">
                <a:solidFill>
                  <a:schemeClr val="tx1"/>
                </a:solidFill>
              </a:rPr>
              <a:t>spot.</a:t>
            </a:r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 smtClean="0">
                <a:solidFill>
                  <a:schemeClr val="tx1"/>
                </a:solidFill>
              </a:rPr>
              <a:t>Why?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66800" y="3657600"/>
            <a:ext cx="733425" cy="742950"/>
            <a:chOff x="2085" y="8460"/>
            <a:chExt cx="465" cy="51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085" y="8460"/>
              <a:ext cx="465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430" y="8610"/>
              <a:ext cx="120" cy="2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2054" name="Picture 6" descr="core-small1.png (613×44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0356">
            <a:off x="871828" y="4417417"/>
            <a:ext cx="2514600" cy="18090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467600" y="2362200"/>
            <a:ext cx="228600" cy="304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7467600" y="3886200"/>
            <a:ext cx="762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3276600" y="4114800"/>
            <a:ext cx="4191000" cy="914400"/>
          </a:xfrm>
          <a:prstGeom prst="straightConnector1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14" name="AutoShape 7"/>
          <p:cNvCxnSpPr>
            <a:cxnSpLocks noChangeShapeType="1"/>
            <a:stCxn id="10" idx="2"/>
          </p:cNvCxnSpPr>
          <p:nvPr/>
        </p:nvCxnSpPr>
        <p:spPr bwMode="auto">
          <a:xfrm flipH="1" flipV="1">
            <a:off x="1905000" y="4038600"/>
            <a:ext cx="5562600" cy="381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18" name="AutoShape 7"/>
          <p:cNvCxnSpPr>
            <a:cxnSpLocks noChangeShapeType="1"/>
            <a:stCxn id="10" idx="2"/>
          </p:cNvCxnSpPr>
          <p:nvPr/>
        </p:nvCxnSpPr>
        <p:spPr bwMode="auto">
          <a:xfrm flipH="1" flipV="1">
            <a:off x="1143000" y="2971800"/>
            <a:ext cx="6324600" cy="11049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22" name="AutoShape 7"/>
          <p:cNvCxnSpPr>
            <a:cxnSpLocks noChangeShapeType="1"/>
          </p:cNvCxnSpPr>
          <p:nvPr/>
        </p:nvCxnSpPr>
        <p:spPr bwMode="auto">
          <a:xfrm flipH="1">
            <a:off x="5029200" y="4114800"/>
            <a:ext cx="2362200" cy="15240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371600" y="60198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can only see light, if it goes into your eye.</a:t>
            </a: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CA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20574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How can the beam be made visible?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2057400"/>
            <a:ext cx="733425" cy="742950"/>
            <a:chOff x="2085" y="8460"/>
            <a:chExt cx="465" cy="51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085" y="8460"/>
              <a:ext cx="465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430" y="8610"/>
              <a:ext cx="120" cy="2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pic>
        <p:nvPicPr>
          <p:cNvPr id="2054" name="Picture 6" descr="core-small1.png (613×44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90356">
            <a:off x="871828" y="2817217"/>
            <a:ext cx="2514600" cy="180903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467600" y="1524000"/>
            <a:ext cx="228600" cy="304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7467600" y="2286000"/>
            <a:ext cx="76200" cy="381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55" name="AutoShape 7"/>
          <p:cNvCxnSpPr>
            <a:cxnSpLocks noChangeShapeType="1"/>
          </p:cNvCxnSpPr>
          <p:nvPr/>
        </p:nvCxnSpPr>
        <p:spPr bwMode="auto">
          <a:xfrm flipV="1">
            <a:off x="3276600" y="2514600"/>
            <a:ext cx="4191000" cy="914400"/>
          </a:xfrm>
          <a:prstGeom prst="straightConnector1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18" name="AutoShape 7"/>
          <p:cNvCxnSpPr>
            <a:cxnSpLocks noChangeShapeType="1"/>
          </p:cNvCxnSpPr>
          <p:nvPr/>
        </p:nvCxnSpPr>
        <p:spPr bwMode="auto">
          <a:xfrm flipH="1" flipV="1">
            <a:off x="1905000" y="2590800"/>
            <a:ext cx="3048000" cy="4572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22" name="AutoShape 7"/>
          <p:cNvCxnSpPr>
            <a:cxnSpLocks noChangeShapeType="1"/>
          </p:cNvCxnSpPr>
          <p:nvPr/>
        </p:nvCxnSpPr>
        <p:spPr bwMode="auto">
          <a:xfrm>
            <a:off x="4953000" y="3048000"/>
            <a:ext cx="1371600" cy="12192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16" name="AutoShape 7"/>
          <p:cNvCxnSpPr>
            <a:cxnSpLocks noChangeShapeType="1"/>
            <a:endCxn id="2052" idx="6"/>
          </p:cNvCxnSpPr>
          <p:nvPr/>
        </p:nvCxnSpPr>
        <p:spPr bwMode="auto">
          <a:xfrm flipH="1" flipV="1">
            <a:off x="1800225" y="2472578"/>
            <a:ext cx="4067175" cy="42302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cxnSp>
        <p:nvCxnSpPr>
          <p:cNvPr id="21" name="AutoShape 7"/>
          <p:cNvCxnSpPr>
            <a:cxnSpLocks noChangeShapeType="1"/>
          </p:cNvCxnSpPr>
          <p:nvPr/>
        </p:nvCxnSpPr>
        <p:spPr bwMode="auto">
          <a:xfrm flipV="1">
            <a:off x="4953000" y="2057400"/>
            <a:ext cx="1066800" cy="9906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371600" y="60198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Light travels in straight lines, called rays.</a:t>
            </a: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CA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How does a pinhole camera work?</a:t>
            </a:r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057400"/>
            <a:ext cx="733425" cy="742950"/>
            <a:chOff x="2085" y="8460"/>
            <a:chExt cx="465" cy="510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2085" y="8460"/>
              <a:ext cx="465" cy="5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52" name="Oval 4"/>
            <p:cNvSpPr>
              <a:spLocks noChangeArrowheads="1"/>
            </p:cNvSpPr>
            <p:nvPr/>
          </p:nvSpPr>
          <p:spPr bwMode="auto">
            <a:xfrm>
              <a:off x="2430" y="8610"/>
              <a:ext cx="120" cy="2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cxnSp>
        <p:nvCxnSpPr>
          <p:cNvPr id="18" name="AutoShape 7"/>
          <p:cNvCxnSpPr>
            <a:cxnSpLocks noChangeShapeType="1"/>
            <a:endCxn id="34" idx="0"/>
          </p:cNvCxnSpPr>
          <p:nvPr/>
        </p:nvCxnSpPr>
        <p:spPr bwMode="auto">
          <a:xfrm flipH="1">
            <a:off x="2857500" y="2209800"/>
            <a:ext cx="5067300" cy="838200"/>
          </a:xfrm>
          <a:prstGeom prst="straightConnector1">
            <a:avLst/>
          </a:prstGeom>
          <a:noFill/>
          <a:ln w="34925">
            <a:solidFill>
              <a:srgbClr val="00B050"/>
            </a:solidFill>
            <a:round/>
            <a:headEnd/>
            <a:tailEnd type="triangle" w="lg" len="lg"/>
          </a:ln>
        </p:spPr>
      </p:cxnSp>
      <p:cxnSp>
        <p:nvCxnSpPr>
          <p:cNvPr id="16" name="AutoShape 7"/>
          <p:cNvCxnSpPr>
            <a:cxnSpLocks noChangeShapeType="1"/>
          </p:cNvCxnSpPr>
          <p:nvPr/>
        </p:nvCxnSpPr>
        <p:spPr bwMode="auto">
          <a:xfrm flipH="1" flipV="1">
            <a:off x="2819400" y="2209800"/>
            <a:ext cx="5133976" cy="80402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lg" len="lg"/>
          </a:ln>
        </p:spPr>
      </p:cxn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85800" y="60198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Rays can be used to predict</a:t>
            </a:r>
            <a:r>
              <a:rPr kumimoji="0" lang="en-CA" sz="2800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what images will form.</a:t>
            </a:r>
            <a:endParaRPr kumimoji="0" lang="en-CA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95400" y="2057400"/>
            <a:ext cx="4191000" cy="9906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19400" y="2057400"/>
            <a:ext cx="0" cy="990600"/>
          </a:xfrm>
          <a:prstGeom prst="line">
            <a:avLst/>
          </a:prstGeom>
          <a:ln w="793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86400" y="2667000"/>
            <a:ext cx="0" cy="38100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15" idx="3"/>
          </p:cNvCxnSpPr>
          <p:nvPr/>
        </p:nvCxnSpPr>
        <p:spPr>
          <a:xfrm>
            <a:off x="5486400" y="2057400"/>
            <a:ext cx="0" cy="49530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7772400" y="2133600"/>
            <a:ext cx="304800" cy="533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7848600" y="2667000"/>
            <a:ext cx="1524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53" name="Group 52"/>
          <p:cNvGrpSpPr/>
          <p:nvPr/>
        </p:nvGrpSpPr>
        <p:grpSpPr>
          <a:xfrm>
            <a:off x="2743200" y="2286000"/>
            <a:ext cx="228600" cy="762000"/>
            <a:chOff x="2743200" y="2286000"/>
            <a:chExt cx="228600" cy="762000"/>
          </a:xfrm>
        </p:grpSpPr>
        <p:sp>
          <p:nvSpPr>
            <p:cNvPr id="34" name="Isosceles Triangle 33"/>
            <p:cNvSpPr/>
            <p:nvPr/>
          </p:nvSpPr>
          <p:spPr>
            <a:xfrm flipV="1">
              <a:off x="2743200" y="2590800"/>
              <a:ext cx="228600" cy="4572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19400" y="2286000"/>
              <a:ext cx="76200" cy="30480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114425" y="2209800"/>
            <a:ext cx="1704975" cy="457200"/>
            <a:chOff x="1114425" y="2209800"/>
            <a:chExt cx="1704975" cy="457200"/>
          </a:xfrm>
        </p:grpSpPr>
        <p:grpSp>
          <p:nvGrpSpPr>
            <p:cNvPr id="46" name="Group 45"/>
            <p:cNvGrpSpPr/>
            <p:nvPr/>
          </p:nvGrpSpPr>
          <p:grpSpPr>
            <a:xfrm>
              <a:off x="1114425" y="2209800"/>
              <a:ext cx="1666875" cy="457200"/>
              <a:chOff x="1114425" y="2209800"/>
              <a:chExt cx="1666875" cy="457200"/>
            </a:xfrm>
          </p:grpSpPr>
          <p:cxnSp>
            <p:nvCxnSpPr>
              <p:cNvPr id="36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1447800" y="2209800"/>
                <a:ext cx="1333500" cy="457200"/>
              </a:xfrm>
              <a:prstGeom prst="straightConnector1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41" name="AutoShape 7"/>
              <p:cNvCxnSpPr>
                <a:cxnSpLocks noChangeShapeType="1"/>
                <a:endCxn id="2052" idx="6"/>
              </p:cNvCxnSpPr>
              <p:nvPr/>
            </p:nvCxnSpPr>
            <p:spPr bwMode="auto">
              <a:xfrm flipH="1">
                <a:off x="1114425" y="2209800"/>
                <a:ext cx="1666875" cy="262778"/>
              </a:xfrm>
              <a:prstGeom prst="straightConnector1">
                <a:avLst/>
              </a:prstGeom>
              <a:noFill/>
              <a:ln w="34925">
                <a:solidFill>
                  <a:srgbClr val="FF0000"/>
                </a:solidFill>
                <a:round/>
                <a:headEnd/>
                <a:tailEnd type="triangle" w="lg" len="lg"/>
              </a:ln>
            </p:spPr>
          </p:cxnSp>
        </p:grpSp>
        <p:cxnSp>
          <p:nvCxnSpPr>
            <p:cNvPr id="43" name="AutoShape 7"/>
            <p:cNvCxnSpPr>
              <a:cxnSpLocks noChangeShapeType="1"/>
            </p:cNvCxnSpPr>
            <p:nvPr/>
          </p:nvCxnSpPr>
          <p:spPr bwMode="auto">
            <a:xfrm flipH="1">
              <a:off x="1371600" y="2209800"/>
              <a:ext cx="1447800" cy="76200"/>
            </a:xfrm>
            <a:prstGeom prst="straightConnector1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lg" len="lg"/>
            </a:ln>
          </p:spPr>
        </p:cxnSp>
      </p:grpSp>
      <p:grpSp>
        <p:nvGrpSpPr>
          <p:cNvPr id="48" name="Group 47"/>
          <p:cNvGrpSpPr/>
          <p:nvPr/>
        </p:nvGrpSpPr>
        <p:grpSpPr>
          <a:xfrm flipV="1">
            <a:off x="1066800" y="2057400"/>
            <a:ext cx="1781175" cy="914400"/>
            <a:chOff x="1114425" y="2209800"/>
            <a:chExt cx="1704975" cy="457200"/>
          </a:xfrm>
        </p:grpSpPr>
        <p:grpSp>
          <p:nvGrpSpPr>
            <p:cNvPr id="49" name="Group 45"/>
            <p:cNvGrpSpPr/>
            <p:nvPr/>
          </p:nvGrpSpPr>
          <p:grpSpPr>
            <a:xfrm>
              <a:off x="1114425" y="2209800"/>
              <a:ext cx="1666875" cy="457200"/>
              <a:chOff x="1114425" y="2209800"/>
              <a:chExt cx="1666875" cy="457200"/>
            </a:xfrm>
          </p:grpSpPr>
          <p:cxnSp>
            <p:nvCxnSpPr>
              <p:cNvPr id="51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1447800" y="2209800"/>
                <a:ext cx="1333500" cy="457200"/>
              </a:xfrm>
              <a:prstGeom prst="straightConnector1">
                <a:avLst/>
              </a:prstGeom>
              <a:noFill/>
              <a:ln w="34925">
                <a:solidFill>
                  <a:srgbClr val="00B050"/>
                </a:solidFill>
                <a:round/>
                <a:headEnd/>
                <a:tailEnd type="triangle" w="lg" len="lg"/>
              </a:ln>
            </p:spPr>
          </p:cxnSp>
          <p:cxnSp>
            <p:nvCxnSpPr>
              <p:cNvPr id="52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1114425" y="2209800"/>
                <a:ext cx="1666875" cy="262778"/>
              </a:xfrm>
              <a:prstGeom prst="straightConnector1">
                <a:avLst/>
              </a:prstGeom>
              <a:noFill/>
              <a:ln w="34925">
                <a:solidFill>
                  <a:srgbClr val="00B050"/>
                </a:solidFill>
                <a:round/>
                <a:headEnd/>
                <a:tailEnd type="triangle" w="lg" len="lg"/>
              </a:ln>
            </p:spPr>
          </p:cxnSp>
        </p:grpSp>
        <p:cxnSp>
          <p:nvCxnSpPr>
            <p:cNvPr id="50" name="AutoShape 7"/>
            <p:cNvCxnSpPr>
              <a:cxnSpLocks noChangeShapeType="1"/>
            </p:cNvCxnSpPr>
            <p:nvPr/>
          </p:nvCxnSpPr>
          <p:spPr bwMode="auto">
            <a:xfrm flipH="1">
              <a:off x="1371600" y="2209800"/>
              <a:ext cx="1447800" cy="76200"/>
            </a:xfrm>
            <a:prstGeom prst="straightConnector1">
              <a:avLst/>
            </a:prstGeom>
            <a:noFill/>
            <a:ln w="34925">
              <a:solidFill>
                <a:srgbClr val="00B050"/>
              </a:solidFill>
              <a:round/>
              <a:headEnd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Grade 10 science also deals with the images formed by mirrors (curved and flat), by refraction at flat surfaces and the curved surfaces of lenses.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Why does it make sense to start with the images of pinhole cameras?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CA" dirty="0" smtClean="0"/>
              <a:t>Part 2: The Wave Model of Light</a:t>
            </a:r>
            <a:endParaRPr lang="en-CA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362200" y="3352800"/>
            <a:ext cx="4114800" cy="457200"/>
            <a:chOff x="5570" y="556"/>
            <a:chExt cx="3105" cy="461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5570" y="556"/>
              <a:ext cx="1555" cy="461"/>
              <a:chOff x="2070" y="9315"/>
              <a:chExt cx="7560" cy="2310"/>
            </a:xfrm>
          </p:grpSpPr>
          <p:grpSp>
            <p:nvGrpSpPr>
              <p:cNvPr id="37" name="Group 5"/>
              <p:cNvGrpSpPr>
                <a:grpSpLocks/>
              </p:cNvGrpSpPr>
              <p:nvPr/>
            </p:nvGrpSpPr>
            <p:grpSpPr bwMode="auto">
              <a:xfrm>
                <a:off x="2070" y="9315"/>
                <a:ext cx="3780" cy="2310"/>
                <a:chOff x="2070" y="9315"/>
                <a:chExt cx="3780" cy="2310"/>
              </a:xfrm>
            </p:grpSpPr>
            <p:grpSp>
              <p:nvGrpSpPr>
                <p:cNvPr id="53" name="Group 6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61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65" name="Arc 8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66" name="Arc 9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62" name="Group 10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63" name="Arc 11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64" name="Arc 12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54" name="Group 13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55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59" name="Arc 15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60" name="Arc 16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56" name="Group 17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57" name="Arc 18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8" name="Arc 19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38" name="Group 20"/>
              <p:cNvGrpSpPr>
                <a:grpSpLocks/>
              </p:cNvGrpSpPr>
              <p:nvPr/>
            </p:nvGrpSpPr>
            <p:grpSpPr bwMode="auto">
              <a:xfrm>
                <a:off x="5850" y="9315"/>
                <a:ext cx="3780" cy="2310"/>
                <a:chOff x="2070" y="9315"/>
                <a:chExt cx="3780" cy="2310"/>
              </a:xfrm>
            </p:grpSpPr>
            <p:grpSp>
              <p:nvGrpSpPr>
                <p:cNvPr id="39" name="Group 21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47" name="Group 22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51" name="Arc 23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2" name="Arc 24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48" name="Group 25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49" name="Arc 26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50" name="Arc 27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40" name="Group 28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41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45" name="Arc 30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6" name="Arc 31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42" name="Group 32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43" name="Arc 33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44" name="Arc 34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  <p:grpSp>
          <p:nvGrpSpPr>
            <p:cNvPr id="6" name="Group 35"/>
            <p:cNvGrpSpPr>
              <a:grpSpLocks/>
            </p:cNvGrpSpPr>
            <p:nvPr/>
          </p:nvGrpSpPr>
          <p:grpSpPr bwMode="auto">
            <a:xfrm>
              <a:off x="7120" y="556"/>
              <a:ext cx="1555" cy="461"/>
              <a:chOff x="2070" y="9315"/>
              <a:chExt cx="7560" cy="2310"/>
            </a:xfrm>
          </p:grpSpPr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2070" y="9315"/>
                <a:ext cx="3780" cy="2310"/>
                <a:chOff x="2070" y="9315"/>
                <a:chExt cx="3780" cy="2310"/>
              </a:xfrm>
            </p:grpSpPr>
            <p:grpSp>
              <p:nvGrpSpPr>
                <p:cNvPr id="23" name="Group 37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3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35" name="Arc 39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6" name="Arc 40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32" name="Group 41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33" name="Arc 42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4" name="Arc 43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24" name="Group 44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2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29" name="Arc 46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30" name="Arc 47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26" name="Group 48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27" name="Arc 49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28" name="Arc 50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  <p:grpSp>
            <p:nvGrpSpPr>
              <p:cNvPr id="8" name="Group 51"/>
              <p:cNvGrpSpPr>
                <a:grpSpLocks/>
              </p:cNvGrpSpPr>
              <p:nvPr/>
            </p:nvGrpSpPr>
            <p:grpSpPr bwMode="auto">
              <a:xfrm>
                <a:off x="5850" y="9315"/>
                <a:ext cx="3780" cy="2310"/>
                <a:chOff x="2070" y="9315"/>
                <a:chExt cx="3780" cy="2310"/>
              </a:xfrm>
            </p:grpSpPr>
            <p:grpSp>
              <p:nvGrpSpPr>
                <p:cNvPr id="9" name="Group 52"/>
                <p:cNvGrpSpPr>
                  <a:grpSpLocks/>
                </p:cNvGrpSpPr>
                <p:nvPr/>
              </p:nvGrpSpPr>
              <p:grpSpPr bwMode="auto">
                <a:xfrm>
                  <a:off x="207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7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21" name="Arc 54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22" name="Arc 55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8" name="Group 56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9" name="Arc 57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20" name="Arc 58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  <p:grpSp>
              <p:nvGrpSpPr>
                <p:cNvPr id="10" name="Group 59"/>
                <p:cNvGrpSpPr>
                  <a:grpSpLocks/>
                </p:cNvGrpSpPr>
                <p:nvPr/>
              </p:nvGrpSpPr>
              <p:grpSpPr bwMode="auto">
                <a:xfrm>
                  <a:off x="3960" y="9315"/>
                  <a:ext cx="1890" cy="2310"/>
                  <a:chOff x="2070" y="9315"/>
                  <a:chExt cx="1890" cy="2310"/>
                </a:xfrm>
              </p:grpSpPr>
              <p:grpSp>
                <p:nvGrpSpPr>
                  <p:cNvPr id="1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985" y="9315"/>
                    <a:ext cx="975" cy="2310"/>
                    <a:chOff x="2985" y="9315"/>
                    <a:chExt cx="975" cy="2310"/>
                  </a:xfrm>
                </p:grpSpPr>
                <p:sp>
                  <p:nvSpPr>
                    <p:cNvPr id="15" name="Arc 61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6" name="Arc 62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  <p:grpSp>
                <p:nvGrpSpPr>
                  <p:cNvPr id="12" name="Group 63"/>
                  <p:cNvGrpSpPr>
                    <a:grpSpLocks/>
                  </p:cNvGrpSpPr>
                  <p:nvPr/>
                </p:nvGrpSpPr>
                <p:grpSpPr bwMode="auto">
                  <a:xfrm flipH="1">
                    <a:off x="2070" y="9315"/>
                    <a:ext cx="915" cy="2310"/>
                    <a:chOff x="2985" y="9315"/>
                    <a:chExt cx="975" cy="2310"/>
                  </a:xfrm>
                </p:grpSpPr>
                <p:sp>
                  <p:nvSpPr>
                    <p:cNvPr id="13" name="Arc 64"/>
                    <p:cNvSpPr>
                      <a:spLocks/>
                    </p:cNvSpPr>
                    <p:nvPr/>
                  </p:nvSpPr>
                  <p:spPr bwMode="auto">
                    <a:xfrm flipV="1">
                      <a:off x="2985" y="10605"/>
                      <a:ext cx="495" cy="102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  <p:sp>
                  <p:nvSpPr>
                    <p:cNvPr id="14" name="Arc 65"/>
                    <p:cNvSpPr>
                      <a:spLocks/>
                    </p:cNvSpPr>
                    <p:nvPr/>
                  </p:nvSpPr>
                  <p:spPr bwMode="auto">
                    <a:xfrm flipH="1">
                      <a:off x="3480" y="9315"/>
                      <a:ext cx="480" cy="1290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CA"/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763000" cy="3124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CA" sz="12800" b="1" dirty="0" smtClean="0">
                <a:solidFill>
                  <a:schemeClr val="tx1"/>
                </a:solidFill>
              </a:rPr>
              <a:t>Diffraction</a:t>
            </a:r>
            <a:r>
              <a:rPr lang="en-CA" sz="12800" dirty="0" smtClean="0">
                <a:solidFill>
                  <a:schemeClr val="tx1"/>
                </a:solidFill>
              </a:rPr>
              <a:t>:  </a:t>
            </a:r>
          </a:p>
          <a:p>
            <a:pPr lvl="0" algn="l"/>
            <a:r>
              <a:rPr lang="en-CA" sz="12800" dirty="0" smtClean="0">
                <a:solidFill>
                  <a:schemeClr val="tx1"/>
                </a:solidFill>
              </a:rPr>
              <a:t>You have two pencils held together with elastics with a slight gap in between. You look through the vertical gap at a laser spot. </a:t>
            </a:r>
            <a:endParaRPr lang="en-CA" sz="12800" dirty="0" smtClean="0">
              <a:solidFill>
                <a:schemeClr val="tx1"/>
              </a:solidFill>
            </a:endParaRPr>
          </a:p>
          <a:p>
            <a:pPr lvl="0" algn="l"/>
            <a:r>
              <a:rPr lang="en-CA" sz="12800" dirty="0" smtClean="0">
                <a:solidFill>
                  <a:schemeClr val="tx1"/>
                </a:solidFill>
              </a:rPr>
              <a:t>What </a:t>
            </a:r>
            <a:r>
              <a:rPr lang="en-CA" sz="12800" dirty="0" smtClean="0">
                <a:solidFill>
                  <a:schemeClr val="tx1"/>
                </a:solidFill>
              </a:rPr>
              <a:t>will it look like as the gap is </a:t>
            </a:r>
            <a:r>
              <a:rPr lang="en-CA" sz="12800" dirty="0" smtClean="0">
                <a:solidFill>
                  <a:schemeClr val="tx1"/>
                </a:solidFill>
              </a:rPr>
              <a:t>squeezed?</a:t>
            </a:r>
          </a:p>
          <a:p>
            <a:pPr lvl="0" algn="l"/>
            <a:r>
              <a:rPr lang="en-CA" sz="12800" dirty="0" smtClean="0">
                <a:solidFill>
                  <a:schemeClr val="tx1"/>
                </a:solidFill>
              </a:rPr>
              <a:t/>
            </a:r>
            <a:br>
              <a:rPr lang="en-CA" sz="12800" dirty="0" smtClean="0">
                <a:solidFill>
                  <a:schemeClr val="tx1"/>
                </a:solidFill>
              </a:rPr>
            </a:br>
            <a:r>
              <a:rPr lang="en-CA" sz="12800" dirty="0" smtClean="0">
                <a:solidFill>
                  <a:schemeClr val="tx1"/>
                </a:solidFill>
              </a:rPr>
              <a:t>A) unchanged   B</a:t>
            </a:r>
            <a:r>
              <a:rPr lang="en-CA" sz="12800" dirty="0" smtClean="0">
                <a:solidFill>
                  <a:schemeClr val="tx1"/>
                </a:solidFill>
              </a:rPr>
              <a:t>) </a:t>
            </a:r>
            <a:r>
              <a:rPr lang="en-CA" sz="12800" dirty="0" smtClean="0">
                <a:solidFill>
                  <a:schemeClr val="tx1"/>
                </a:solidFill>
              </a:rPr>
              <a:t>thinner   C</a:t>
            </a:r>
            <a:r>
              <a:rPr lang="en-CA" sz="12800" dirty="0" smtClean="0">
                <a:solidFill>
                  <a:schemeClr val="tx1"/>
                </a:solidFill>
              </a:rPr>
              <a:t>) </a:t>
            </a:r>
            <a:r>
              <a:rPr lang="en-CA" sz="12800" dirty="0" smtClean="0">
                <a:solidFill>
                  <a:schemeClr val="tx1"/>
                </a:solidFill>
              </a:rPr>
              <a:t>wider    D</a:t>
            </a:r>
            <a:r>
              <a:rPr lang="en-CA" sz="12800" dirty="0" smtClean="0">
                <a:solidFill>
                  <a:schemeClr val="tx1"/>
                </a:solidFill>
              </a:rPr>
              <a:t>) it depends</a:t>
            </a:r>
          </a:p>
          <a:p>
            <a:r>
              <a:rPr lang="en-CA" sz="128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CA" dirty="0" smtClean="0"/>
              <a:t> 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09600" y="4191000"/>
            <a:ext cx="7810501" cy="685800"/>
            <a:chOff x="1752600" y="4800600"/>
            <a:chExt cx="4881563" cy="428625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752600" y="4800600"/>
              <a:ext cx="447675" cy="4286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grpSp>
          <p:nvGrpSpPr>
            <p:cNvPr id="19467" name="Group 11"/>
            <p:cNvGrpSpPr>
              <a:grpSpLocks/>
            </p:cNvGrpSpPr>
            <p:nvPr/>
          </p:nvGrpSpPr>
          <p:grpSpPr bwMode="auto">
            <a:xfrm>
              <a:off x="3473450" y="4800600"/>
              <a:ext cx="447675" cy="428625"/>
              <a:chOff x="4198" y="2930"/>
              <a:chExt cx="705" cy="675"/>
            </a:xfrm>
          </p:grpSpPr>
          <p:sp>
            <p:nvSpPr>
              <p:cNvPr id="19468" name="Oval 12"/>
              <p:cNvSpPr>
                <a:spLocks noChangeArrowheads="1"/>
              </p:cNvSpPr>
              <p:nvPr/>
            </p:nvSpPr>
            <p:spPr bwMode="auto">
              <a:xfrm>
                <a:off x="4198" y="2930"/>
                <a:ext cx="705" cy="6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9469" name="AutoShape 13"/>
              <p:cNvSpPr>
                <a:spLocks noChangeArrowheads="1"/>
              </p:cNvSpPr>
              <p:nvPr/>
            </p:nvSpPr>
            <p:spPr bwMode="auto">
              <a:xfrm>
                <a:off x="4389" y="2930"/>
                <a:ext cx="290" cy="675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19470" name="Group 14"/>
            <p:cNvGrpSpPr>
              <a:grpSpLocks/>
            </p:cNvGrpSpPr>
            <p:nvPr/>
          </p:nvGrpSpPr>
          <p:grpSpPr bwMode="auto">
            <a:xfrm>
              <a:off x="4352925" y="4800600"/>
              <a:ext cx="2281238" cy="428625"/>
              <a:chOff x="7013" y="2930"/>
              <a:chExt cx="3593" cy="675"/>
            </a:xfrm>
          </p:grpSpPr>
          <p:sp>
            <p:nvSpPr>
              <p:cNvPr id="19471" name="Oval 15"/>
              <p:cNvSpPr>
                <a:spLocks noChangeArrowheads="1"/>
              </p:cNvSpPr>
              <p:nvPr/>
            </p:nvSpPr>
            <p:spPr bwMode="auto">
              <a:xfrm>
                <a:off x="7013" y="2930"/>
                <a:ext cx="3593" cy="675"/>
              </a:xfrm>
              <a:prstGeom prst="ellipse">
                <a:avLst/>
              </a:prstGeom>
              <a:solidFill>
                <a:srgbClr val="D9959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auto">
              <a:xfrm>
                <a:off x="8311" y="2930"/>
                <a:ext cx="705" cy="6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763000" cy="31242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CA" sz="9800" b="1" dirty="0" smtClean="0">
                <a:solidFill>
                  <a:schemeClr val="tx1"/>
                </a:solidFill>
              </a:rPr>
              <a:t>Diffraction</a:t>
            </a:r>
            <a:r>
              <a:rPr lang="en-CA" sz="9800" dirty="0" smtClean="0">
                <a:solidFill>
                  <a:schemeClr val="tx1"/>
                </a:solidFill>
              </a:rPr>
              <a:t>:  </a:t>
            </a:r>
          </a:p>
          <a:p>
            <a:pPr lvl="0" algn="l"/>
            <a:r>
              <a:rPr lang="en-CA" sz="9800" dirty="0" smtClean="0">
                <a:solidFill>
                  <a:schemeClr val="tx1"/>
                </a:solidFill>
              </a:rPr>
              <a:t>We usually don’t notice diffraction because </a:t>
            </a:r>
            <a:r>
              <a:rPr lang="en-CA" sz="9800" dirty="0" smtClean="0">
                <a:solidFill>
                  <a:schemeClr val="tx1"/>
                </a:solidFill>
              </a:rPr>
              <a:t>light</a:t>
            </a:r>
            <a:br>
              <a:rPr lang="en-CA" sz="9800" dirty="0" smtClean="0">
                <a:solidFill>
                  <a:schemeClr val="tx1"/>
                </a:solidFill>
              </a:rPr>
            </a:br>
            <a:r>
              <a:rPr lang="en-CA" sz="9800" dirty="0" smtClean="0">
                <a:solidFill>
                  <a:schemeClr val="tx1"/>
                </a:solidFill>
              </a:rPr>
              <a:t>A) has </a:t>
            </a:r>
            <a:r>
              <a:rPr lang="en-CA" sz="9800" dirty="0" smtClean="0">
                <a:solidFill>
                  <a:schemeClr val="tx1"/>
                </a:solidFill>
              </a:rPr>
              <a:t>very small wavelengths	</a:t>
            </a:r>
            <a:r>
              <a:rPr lang="en-CA" sz="9800" dirty="0" smtClean="0">
                <a:solidFill>
                  <a:schemeClr val="tx1"/>
                </a:solidFill>
              </a:rPr>
              <a:t>B</a:t>
            </a:r>
            <a:r>
              <a:rPr lang="en-CA" sz="9800" dirty="0" smtClean="0">
                <a:solidFill>
                  <a:schemeClr val="tx1"/>
                </a:solidFill>
              </a:rPr>
              <a:t>) has very big </a:t>
            </a:r>
            <a:r>
              <a:rPr lang="en-CA" sz="9800" dirty="0" smtClean="0">
                <a:solidFill>
                  <a:schemeClr val="tx1"/>
                </a:solidFill>
              </a:rPr>
              <a:t>wavelengths </a:t>
            </a:r>
          </a:p>
          <a:p>
            <a:pPr lvl="0" algn="l"/>
            <a:r>
              <a:rPr lang="en-CA" sz="9800" dirty="0" smtClean="0">
                <a:solidFill>
                  <a:schemeClr val="tx1"/>
                </a:solidFill>
              </a:rPr>
              <a:t>C) travels </a:t>
            </a:r>
            <a:r>
              <a:rPr lang="en-CA" sz="9800" dirty="0" smtClean="0">
                <a:solidFill>
                  <a:schemeClr val="tx1"/>
                </a:solidFill>
              </a:rPr>
              <a:t>very fast			</a:t>
            </a:r>
            <a:r>
              <a:rPr lang="en-CA" sz="9800" dirty="0" smtClean="0">
                <a:solidFill>
                  <a:schemeClr val="tx1"/>
                </a:solidFill>
              </a:rPr>
              <a:t>D</a:t>
            </a:r>
            <a:r>
              <a:rPr lang="en-CA" sz="9800" dirty="0" smtClean="0">
                <a:solidFill>
                  <a:schemeClr val="tx1"/>
                </a:solidFill>
              </a:rPr>
              <a:t>) travels very slowly</a:t>
            </a:r>
          </a:p>
          <a:p>
            <a:pPr algn="l"/>
            <a:r>
              <a:rPr lang="en-CA" sz="80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en-CA" sz="8000" dirty="0" smtClean="0">
                <a:solidFill>
                  <a:schemeClr val="tx1"/>
                </a:solidFill>
              </a:rPr>
              <a:t> 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85800" y="6019800"/>
            <a:ext cx="769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8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Rays can be used to predict</a:t>
            </a:r>
            <a:r>
              <a:rPr kumimoji="0" lang="en-CA" sz="2800" i="0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what images will form.</a:t>
            </a:r>
            <a:endParaRPr kumimoji="0" lang="en-CA" sz="28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3"/>
          <p:cNvGrpSpPr/>
          <p:nvPr/>
        </p:nvGrpSpPr>
        <p:grpSpPr>
          <a:xfrm>
            <a:off x="609600" y="4191000"/>
            <a:ext cx="7810501" cy="685800"/>
            <a:chOff x="1752600" y="4800600"/>
            <a:chExt cx="4881563" cy="428625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752600" y="4800600"/>
              <a:ext cx="447675" cy="4286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473450" y="4800600"/>
              <a:ext cx="447675" cy="428625"/>
              <a:chOff x="4198" y="2930"/>
              <a:chExt cx="705" cy="675"/>
            </a:xfrm>
          </p:grpSpPr>
          <p:sp>
            <p:nvSpPr>
              <p:cNvPr id="19468" name="Oval 12"/>
              <p:cNvSpPr>
                <a:spLocks noChangeArrowheads="1"/>
              </p:cNvSpPr>
              <p:nvPr/>
            </p:nvSpPr>
            <p:spPr bwMode="auto">
              <a:xfrm>
                <a:off x="4198" y="2930"/>
                <a:ext cx="705" cy="6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9469" name="AutoShape 13"/>
              <p:cNvSpPr>
                <a:spLocks noChangeArrowheads="1"/>
              </p:cNvSpPr>
              <p:nvPr/>
            </p:nvSpPr>
            <p:spPr bwMode="auto">
              <a:xfrm>
                <a:off x="4389" y="2930"/>
                <a:ext cx="290" cy="675"/>
              </a:xfrm>
              <a:prstGeom prst="roundRect">
                <a:avLst>
                  <a:gd name="adj" fmla="val 16667"/>
                </a:avLst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4352925" y="4800600"/>
              <a:ext cx="2281238" cy="428625"/>
              <a:chOff x="7013" y="2930"/>
              <a:chExt cx="3593" cy="675"/>
            </a:xfrm>
          </p:grpSpPr>
          <p:sp>
            <p:nvSpPr>
              <p:cNvPr id="19471" name="Oval 15"/>
              <p:cNvSpPr>
                <a:spLocks noChangeArrowheads="1"/>
              </p:cNvSpPr>
              <p:nvPr/>
            </p:nvSpPr>
            <p:spPr bwMode="auto">
              <a:xfrm>
                <a:off x="7013" y="2930"/>
                <a:ext cx="3593" cy="675"/>
              </a:xfrm>
              <a:prstGeom prst="ellipse">
                <a:avLst/>
              </a:prstGeom>
              <a:solidFill>
                <a:srgbClr val="D9959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auto">
              <a:xfrm>
                <a:off x="8311" y="2930"/>
                <a:ext cx="705" cy="6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CA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202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Three Models of Light</vt:lpstr>
      <vt:lpstr>Part 1: The Ray Model of Light</vt:lpstr>
      <vt:lpstr>Slide 3</vt:lpstr>
      <vt:lpstr>Slide 4</vt:lpstr>
      <vt:lpstr>Slide 5</vt:lpstr>
      <vt:lpstr>Slide 6</vt:lpstr>
      <vt:lpstr>Part 2: The Wave Model of Light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Models of Light</dc:title>
  <dc:creator>Roberta Tevlin</dc:creator>
  <cp:lastModifiedBy>Roberta Tevlin</cp:lastModifiedBy>
  <cp:revision>7</cp:revision>
  <dcterms:created xsi:type="dcterms:W3CDTF">2006-08-16T00:00:00Z</dcterms:created>
  <dcterms:modified xsi:type="dcterms:W3CDTF">2016-06-27T03:00:44Z</dcterms:modified>
</cp:coreProperties>
</file>